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1522075" cy="6480175"/>
  <p:notesSz cx="11522075" cy="6480175"/>
  <p:defaultTextStyle>
    <a:defPPr>
      <a:defRPr lang="ru-RU"/>
    </a:defPPr>
    <a:lvl1pPr marL="0" algn="l" defTabSz="1022482">
      <a:defRPr sz="20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>
      <a:defRPr sz="20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>
      <a:defRPr sz="20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>
      <a:defRPr sz="20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>
      <a:defRPr sz="20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>
      <a:defRPr sz="20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>
      <a:defRPr sz="20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>
      <a:defRPr sz="20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>
      <a:defRPr sz="20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38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7105-4F1A-4D08-818D-13641B4CC4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 bwMode="auto"/>
    </dgm:pt>
    <dgm:pt modelId="{859C3328-DB25-48E2-836A-5FA209E5B6EA}">
      <dgm:prSet phldrT="[Текст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</a:p>
      </dgm:t>
    </dgm:pt>
    <dgm:pt modelId="{41B3C5D8-F121-4959-9BA9-7C73227BA242}" type="parTrans" cxnId="{3A646B63-4AF1-4941-9B8F-E95428115D6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FE5E440-AAE5-45B0-9B0E-ED3BF89861FF}" type="sibTrans" cxnId="{3A646B63-4AF1-4941-9B8F-E95428115D6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58B2F08-3F7E-445D-A898-D133E69AF178}">
      <dgm:prSet phldrT="[Текст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</a:p>
      </dgm:t>
    </dgm:pt>
    <dgm:pt modelId="{0C4CA1A8-1EA8-4B35-845A-EC0E7D18E1DD}" type="parTrans" cxnId="{058A5E42-841B-4F4C-9AA4-167D3914FCB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38E1376-0E5F-4C13-8C45-30918268731A}" type="sibTrans" cxnId="{058A5E42-841B-4F4C-9AA4-167D3914FCB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4AB99-89AF-4AF3-87F4-46A8EE2A8863}">
      <dgm:prSet phldrT="[Текст]"/>
      <dgm:spPr bwMode="auto"/>
      <dgm:t>
        <a:bodyPr/>
        <a:lstStyle/>
        <a:p>
          <a:pPr>
            <a:defRPr/>
          </a:pPr>
          <a:r>
            <a:rPr lang="ru-RU" dirty="0"/>
            <a:t>Местный уровень </a:t>
          </a:r>
        </a:p>
        <a:p>
          <a:pPr>
            <a:defRPr/>
          </a:pPr>
          <a:r>
            <a:rPr lang="ru-RU" dirty="0"/>
            <a:t>(уровень учреждения)</a:t>
          </a:r>
        </a:p>
        <a:p>
          <a:pPr>
            <a:defRPr/>
          </a:pPr>
          <a:r>
            <a:rPr lang="ru-RU" dirty="0">
              <a:solidFill>
                <a:srgbClr val="FF0000"/>
              </a:solidFill>
            </a:rPr>
            <a:t>* * * * * </a:t>
          </a:r>
        </a:p>
      </dgm:t>
    </dgm:pt>
    <dgm:pt modelId="{BE58C647-6D2B-45E5-969D-7DCB28457E73}" type="parTrans" cxnId="{0BEE5694-22A6-40DA-AD9E-00B3583F605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0FA034D-394D-416C-A357-CA187E0CF6FF}" type="sibTrans" cxnId="{0BEE5694-22A6-40DA-AD9E-00B3583F605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70539C2-CDBA-4411-900A-184F713D2D28}" type="pres">
      <dgm:prSet presAssocID="{F9637105-4F1A-4D08-818D-13641B4CC46D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BEF86DCC-F06F-48C8-AF5F-E18E403FC270}" type="pres">
      <dgm:prSet presAssocID="{859C3328-DB25-48E2-836A-5FA209E5B6EA}" presName="Name8" presStyleCnt="0"/>
      <dgm:spPr bwMode="auto"/>
    </dgm:pt>
    <dgm:pt modelId="{F314275D-0060-4A6D-AB6A-A23DD17E307C}" type="pres">
      <dgm:prSet presAssocID="{859C3328-DB25-48E2-836A-5FA209E5B6EA}" presName="level" presStyleLbl="node1" presStyleIdx="0" presStyleCnt="3">
        <dgm:presLayoutVars>
          <dgm:chMax val="1"/>
          <dgm:bulletEnabled val="1"/>
        </dgm:presLayoutVars>
      </dgm:prSet>
      <dgm:spPr bwMode="auto"/>
    </dgm:pt>
    <dgm:pt modelId="{F8D3E1F1-DFF1-436C-A56A-9CDCCBCCCB75}" type="pres">
      <dgm:prSet presAssocID="{859C3328-DB25-48E2-836A-5FA209E5B6EA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669CCF99-A1BA-403D-B31A-CCD93D73BA24}" type="pres">
      <dgm:prSet presAssocID="{C58B2F08-3F7E-445D-A898-D133E69AF178}" presName="Name8" presStyleCnt="0"/>
      <dgm:spPr bwMode="auto"/>
    </dgm:pt>
    <dgm:pt modelId="{34794679-1FED-4027-B7DC-F825FA35C4C8}" type="pres">
      <dgm:prSet presAssocID="{C58B2F08-3F7E-445D-A898-D133E69AF178}" presName="level" presStyleLbl="node1" presStyleIdx="1" presStyleCnt="3">
        <dgm:presLayoutVars>
          <dgm:chMax val="1"/>
          <dgm:bulletEnabled val="1"/>
        </dgm:presLayoutVars>
      </dgm:prSet>
      <dgm:spPr bwMode="auto"/>
    </dgm:pt>
    <dgm:pt modelId="{C48FB0B7-47EA-4267-945B-D429BE68A5C5}" type="pres">
      <dgm:prSet presAssocID="{C58B2F08-3F7E-445D-A898-D133E69AF178}" presName="levelTx" presStyleLbl="revTx" presStyleIdx="0" presStyleCnt="0">
        <dgm:presLayoutVars>
          <dgm:chMax val="1"/>
          <dgm:bulletEnabled val="1"/>
        </dgm:presLayoutVars>
      </dgm:prSet>
      <dgm:spPr bwMode="auto"/>
    </dgm:pt>
    <dgm:pt modelId="{F6A7BF6B-B0AF-44E2-94E9-3643AD6FFE8E}" type="pres">
      <dgm:prSet presAssocID="{8DA4AB99-89AF-4AF3-87F4-46A8EE2A8863}" presName="Name8" presStyleCnt="0"/>
      <dgm:spPr bwMode="auto"/>
    </dgm:pt>
    <dgm:pt modelId="{C68F3047-BA9C-44FA-9703-B69427ACB9B4}" type="pres">
      <dgm:prSet presAssocID="{8DA4AB99-89AF-4AF3-87F4-46A8EE2A8863}" presName="level" presStyleLbl="node1" presStyleIdx="2" presStyleCnt="3" custLinFactNeighborY="2025">
        <dgm:presLayoutVars>
          <dgm:chMax val="1"/>
          <dgm:bulletEnabled val="1"/>
        </dgm:presLayoutVars>
      </dgm:prSet>
      <dgm:spPr bwMode="auto"/>
    </dgm:pt>
    <dgm:pt modelId="{8CABA2EE-5C63-4490-8649-6397A44508DA}" type="pres">
      <dgm:prSet presAssocID="{8DA4AB99-89AF-4AF3-87F4-46A8EE2A8863}" presName="levelTx" presStyleLbl="revTx" presStyleIdx="0" presStyleCnt="0">
        <dgm:presLayoutVars>
          <dgm:chMax val="1"/>
          <dgm:bulletEnabled val="1"/>
        </dgm:presLayoutVars>
      </dgm:prSet>
      <dgm:spPr bwMode="auto"/>
    </dgm:pt>
  </dgm:ptLst>
  <dgm:cxnLst>
    <dgm:cxn modelId="{8EE1FB31-1941-41CC-A611-02AA9C84826F}" type="presOf" srcId="{8DA4AB99-89AF-4AF3-87F4-46A8EE2A8863}" destId="{C68F3047-BA9C-44FA-9703-B69427ACB9B4}" srcOrd="0" destOrd="0" presId="urn:microsoft.com/office/officeart/2005/8/layout/pyramid1"/>
    <dgm:cxn modelId="{D8BC5734-5B7B-4A7E-B315-F1D2CFFF17BB}" type="presOf" srcId="{859C3328-DB25-48E2-836A-5FA209E5B6EA}" destId="{F314275D-0060-4A6D-AB6A-A23DD17E307C}" srcOrd="0" destOrd="0" presId="urn:microsoft.com/office/officeart/2005/8/layout/pyramid1"/>
    <dgm:cxn modelId="{DF1F9960-A121-4FCD-BFB0-5A5E391E1FD7}" type="presOf" srcId="{C58B2F08-3F7E-445D-A898-D133E69AF178}" destId="{34794679-1FED-4027-B7DC-F825FA35C4C8}" srcOrd="0" destOrd="0" presId="urn:microsoft.com/office/officeart/2005/8/layout/pyramid1"/>
    <dgm:cxn modelId="{058A5E42-841B-4F4C-9AA4-167D3914FCB6}" srcId="{F9637105-4F1A-4D08-818D-13641B4CC46D}" destId="{C58B2F08-3F7E-445D-A898-D133E69AF178}" srcOrd="1" destOrd="0" parTransId="{0C4CA1A8-1EA8-4B35-845A-EC0E7D18E1DD}" sibTransId="{638E1376-0E5F-4C13-8C45-30918268731A}"/>
    <dgm:cxn modelId="{3A646B63-4AF1-4941-9B8F-E95428115D61}" srcId="{F9637105-4F1A-4D08-818D-13641B4CC46D}" destId="{859C3328-DB25-48E2-836A-5FA209E5B6EA}" srcOrd="0" destOrd="0" parTransId="{41B3C5D8-F121-4959-9BA9-7C73227BA242}" sibTransId="{1FE5E440-AAE5-45B0-9B0E-ED3BF89861FF}"/>
    <dgm:cxn modelId="{0BEE5694-22A6-40DA-AD9E-00B3583F6056}" srcId="{F9637105-4F1A-4D08-818D-13641B4CC46D}" destId="{8DA4AB99-89AF-4AF3-87F4-46A8EE2A8863}" srcOrd="2" destOrd="0" parTransId="{BE58C647-6D2B-45E5-969D-7DCB28457E73}" sibTransId="{F0FA034D-394D-416C-A357-CA187E0CF6FF}"/>
    <dgm:cxn modelId="{6E10169B-6661-4EEC-8395-E3B821C9EC0F}" type="presOf" srcId="{859C3328-DB25-48E2-836A-5FA209E5B6EA}" destId="{F8D3E1F1-DFF1-436C-A56A-9CDCCBCCCB75}" srcOrd="1" destOrd="0" presId="urn:microsoft.com/office/officeart/2005/8/layout/pyramid1"/>
    <dgm:cxn modelId="{D3574CD1-46D8-4322-B3CC-11E48809C9B2}" type="presOf" srcId="{F9637105-4F1A-4D08-818D-13641B4CC46D}" destId="{570539C2-CDBA-4411-900A-184F713D2D28}" srcOrd="0" destOrd="0" presId="urn:microsoft.com/office/officeart/2005/8/layout/pyramid1"/>
    <dgm:cxn modelId="{1217A1E5-04EC-4AA0-83D2-352B7EE8E10E}" type="presOf" srcId="{C58B2F08-3F7E-445D-A898-D133E69AF178}" destId="{C48FB0B7-47EA-4267-945B-D429BE68A5C5}" srcOrd="1" destOrd="0" presId="urn:microsoft.com/office/officeart/2005/8/layout/pyramid1"/>
    <dgm:cxn modelId="{EE40ACFF-D81F-4568-A12D-A78A8DC97415}" type="presOf" srcId="{8DA4AB99-89AF-4AF3-87F4-46A8EE2A8863}" destId="{8CABA2EE-5C63-4490-8649-6397A44508DA}" srcOrd="1" destOrd="0" presId="urn:microsoft.com/office/officeart/2005/8/layout/pyramid1"/>
    <dgm:cxn modelId="{AA28E6A3-CBFD-4B4E-A497-10D61D029DBA}" type="presParOf" srcId="{570539C2-CDBA-4411-900A-184F713D2D28}" destId="{BEF86DCC-F06F-48C8-AF5F-E18E403FC270}" srcOrd="0" destOrd="0" presId="urn:microsoft.com/office/officeart/2005/8/layout/pyramid1"/>
    <dgm:cxn modelId="{C28F1965-BFA8-45B4-8F16-6F5B2A5977B8}" type="presParOf" srcId="{BEF86DCC-F06F-48C8-AF5F-E18E403FC270}" destId="{F314275D-0060-4A6D-AB6A-A23DD17E307C}" srcOrd="0" destOrd="0" presId="urn:microsoft.com/office/officeart/2005/8/layout/pyramid1"/>
    <dgm:cxn modelId="{DE8A92A2-47A0-435F-ABC7-8E1C6231014B}" type="presParOf" srcId="{BEF86DCC-F06F-48C8-AF5F-E18E403FC270}" destId="{F8D3E1F1-DFF1-436C-A56A-9CDCCBCCCB75}" srcOrd="1" destOrd="0" presId="urn:microsoft.com/office/officeart/2005/8/layout/pyramid1"/>
    <dgm:cxn modelId="{3FE209BC-7457-4B1D-B26E-243DFCAE43C5}" type="presParOf" srcId="{570539C2-CDBA-4411-900A-184F713D2D28}" destId="{669CCF99-A1BA-403D-B31A-CCD93D73BA24}" srcOrd="1" destOrd="0" presId="urn:microsoft.com/office/officeart/2005/8/layout/pyramid1"/>
    <dgm:cxn modelId="{E73E1A33-55BC-448B-96C4-72C05CF3B011}" type="presParOf" srcId="{669CCF99-A1BA-403D-B31A-CCD93D73BA24}" destId="{34794679-1FED-4027-B7DC-F825FA35C4C8}" srcOrd="0" destOrd="0" presId="urn:microsoft.com/office/officeart/2005/8/layout/pyramid1"/>
    <dgm:cxn modelId="{8007C8DE-89B6-4C4B-892C-98B9543ED248}" type="presParOf" srcId="{669CCF99-A1BA-403D-B31A-CCD93D73BA24}" destId="{C48FB0B7-47EA-4267-945B-D429BE68A5C5}" srcOrd="1" destOrd="0" presId="urn:microsoft.com/office/officeart/2005/8/layout/pyramid1"/>
    <dgm:cxn modelId="{CB76F67F-F124-46D4-B22D-EC69C152DF1D}" type="presParOf" srcId="{570539C2-CDBA-4411-900A-184F713D2D28}" destId="{F6A7BF6B-B0AF-44E2-94E9-3643AD6FFE8E}" srcOrd="2" destOrd="0" presId="urn:microsoft.com/office/officeart/2005/8/layout/pyramid1"/>
    <dgm:cxn modelId="{7592EF66-1731-432A-A2D0-F87BFCFD6137}" type="presParOf" srcId="{F6A7BF6B-B0AF-44E2-94E9-3643AD6FFE8E}" destId="{C68F3047-BA9C-44FA-9703-B69427ACB9B4}" srcOrd="0" destOrd="0" presId="urn:microsoft.com/office/officeart/2005/8/layout/pyramid1"/>
    <dgm:cxn modelId="{60ABCA57-1FF2-4CE2-9B5F-4B6324F829AF}" type="presParOf" srcId="{F6A7BF6B-B0AF-44E2-94E9-3643AD6FFE8E}" destId="{8CABA2EE-5C63-4490-8649-6397A44508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275D-0060-4A6D-AB6A-A23DD17E307C}">
      <dsp:nvSpPr>
        <dsp:cNvPr id="0" name=""/>
        <dsp:cNvSpPr/>
      </dsp:nvSpPr>
      <dsp:spPr bwMode="auto">
        <a:xfrm>
          <a:off x="2400266" y="0"/>
          <a:ext cx="2400266" cy="2136146"/>
        </a:xfrm>
        <a:prstGeom prst="trapezoid">
          <a:avLst>
            <a:gd name="adj" fmla="val 561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000" kern="1200" dirty="0"/>
            <a:t>Федеральный уровень</a:t>
          </a:r>
        </a:p>
      </dsp:txBody>
      <dsp:txXfrm>
        <a:off x="2400266" y="0"/>
        <a:ext cx="2400266" cy="2136146"/>
      </dsp:txXfrm>
    </dsp:sp>
    <dsp:sp modelId="{34794679-1FED-4027-B7DC-F825FA35C4C8}">
      <dsp:nvSpPr>
        <dsp:cNvPr id="0" name=""/>
        <dsp:cNvSpPr/>
      </dsp:nvSpPr>
      <dsp:spPr bwMode="auto">
        <a:xfrm>
          <a:off x="1200133" y="2136146"/>
          <a:ext cx="4800533" cy="2136146"/>
        </a:xfrm>
        <a:prstGeom prst="trapezoid">
          <a:avLst>
            <a:gd name="adj" fmla="val 561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000" kern="1200"/>
            <a:t>Региональный уровень</a:t>
          </a:r>
        </a:p>
      </dsp:txBody>
      <dsp:txXfrm>
        <a:off x="2040226" y="2136146"/>
        <a:ext cx="3120346" cy="2136146"/>
      </dsp:txXfrm>
    </dsp:sp>
    <dsp:sp modelId="{C68F3047-BA9C-44FA-9703-B69427ACB9B4}">
      <dsp:nvSpPr>
        <dsp:cNvPr id="0" name=""/>
        <dsp:cNvSpPr/>
      </dsp:nvSpPr>
      <dsp:spPr bwMode="auto">
        <a:xfrm>
          <a:off x="0" y="4272293"/>
          <a:ext cx="7200800" cy="2136146"/>
        </a:xfrm>
        <a:prstGeom prst="trapezoid">
          <a:avLst>
            <a:gd name="adj" fmla="val 561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000" kern="1200" dirty="0"/>
            <a:t>Местный уровень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000" kern="1200" dirty="0"/>
            <a:t>(уровень учреждения)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3000" kern="1200" dirty="0">
              <a:solidFill>
                <a:srgbClr val="FF0000"/>
              </a:solidFill>
            </a:rPr>
            <a:t>* * * * * </a:t>
          </a:r>
        </a:p>
      </dsp:txBody>
      <dsp:txXfrm>
        <a:off x="1260139" y="4272293"/>
        <a:ext cx="4680520" cy="2136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2688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526213" y="0"/>
            <a:ext cx="4992687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99BA-8D3A-40A4-B277-E82D394A778B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9375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7025" cy="255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154738"/>
            <a:ext cx="4992688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526213" y="6154738"/>
            <a:ext cx="4992687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8B9D-3E1C-4660-B1D7-FC3C868EE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8B9D-3E1C-4660-B1D7-FC3C868EE5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3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8B9D-3E1C-4660-B1D7-FC3C868EE5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08B9D-3E1C-4660-B1D7-FC3C868EE5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64156" y="2013055"/>
            <a:ext cx="9793764" cy="138903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769759" y="273008"/>
            <a:ext cx="3030547" cy="580515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74122" y="273008"/>
            <a:ext cx="8903603" cy="580515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258407" y="5071638"/>
            <a:ext cx="6913245" cy="760519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1FBE7D-50CA-4F7A-A4F8-78429D7D0587}" type="datetimeFigureOut">
              <a:rPr lang="ru-RU"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5AFB51-144D-447B-AA3C-70B42F49F34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>
        <a:spcBef>
          <a:spcPts val="0"/>
        </a:spcBef>
        <a:buNone/>
        <a:defRPr sz="4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>
        <a:spcBef>
          <a:spcPts val="0"/>
        </a:spcBef>
        <a:buFont typeface="Arial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>
        <a:spcBef>
          <a:spcPts val="0"/>
        </a:spcBef>
        <a:buFont typeface="Arial"/>
        <a:buChar char="–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>
        <a:spcBef>
          <a:spcPts val="0"/>
        </a:spcBef>
        <a:buFont typeface="Arial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>
        <a:spcBef>
          <a:spcPts val="0"/>
        </a:spcBef>
        <a:buFont typeface="Arial"/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>
        <a:spcBef>
          <a:spcPts val="0"/>
        </a:spcBef>
        <a:buFont typeface="Arial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>
        <a:spcBef>
          <a:spcPts val="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>
        <a:spcBef>
          <a:spcPts val="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>
        <a:spcBef>
          <a:spcPts val="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>
        <a:spcBef>
          <a:spcPts val="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>
        <a:defRPr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09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94763" y="3960168"/>
            <a:ext cx="4159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rtl="0"/>
            <a:r>
              <a:rPr lang="ru-RU" sz="1800" kern="1200" dirty="0"/>
              <a:t>Выполнили :</a:t>
            </a:r>
          </a:p>
          <a:p>
            <a:pPr lvl="0" defTabSz="914400" rtl="0"/>
            <a:r>
              <a:rPr lang="ru-RU" sz="1800" kern="1200" dirty="0"/>
              <a:t>Старший воспитатель</a:t>
            </a:r>
          </a:p>
          <a:p>
            <a:pPr lvl="0" defTabSz="914400" rtl="0"/>
            <a:r>
              <a:rPr lang="ru-RU" sz="1800" kern="1200" dirty="0"/>
              <a:t>Е. В. </a:t>
            </a:r>
            <a:r>
              <a:rPr lang="ru-RU" sz="1800" kern="1200" dirty="0" err="1"/>
              <a:t>Обласова</a:t>
            </a:r>
            <a:endParaRPr lang="ru-RU" sz="1800" kern="1200" dirty="0"/>
          </a:p>
          <a:p>
            <a:pPr lvl="0" defTabSz="914400" rtl="0"/>
            <a:r>
              <a:rPr lang="ru-RU" sz="1800" kern="1200" dirty="0"/>
              <a:t>Старший воспитатель</a:t>
            </a:r>
          </a:p>
          <a:p>
            <a:pPr lvl="0" defTabSz="914400" rtl="0"/>
            <a:r>
              <a:rPr lang="ru-RU" sz="1800" kern="1200" dirty="0"/>
              <a:t>Д. В. Трофимова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92685" y="431775"/>
            <a:ext cx="93610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2664693" y="57579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dirty="0"/>
              <a:t>Логотип</a:t>
            </a:r>
            <a:endParaRPr dirty="0"/>
          </a:p>
          <a:p>
            <a:pPr algn="ctr">
              <a:defRPr/>
            </a:pPr>
            <a:r>
              <a:rPr lang="ru-RU" sz="1100" dirty="0"/>
              <a:t>ведомства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6461" y="2129480"/>
            <a:ext cx="7488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0"/>
            <a:r>
              <a:rPr lang="ru-RU" sz="3600" b="1" kern="1200" dirty="0">
                <a:solidFill>
                  <a:srgbClr val="002060"/>
                </a:solidFill>
              </a:rPr>
              <a:t>Оптимизация работы процесса заполнения и сдачи табелей посещаемости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3290" r="14557"/>
          <a:stretch/>
        </p:blipFill>
        <p:spPr bwMode="auto">
          <a:xfrm>
            <a:off x="46222" y="278278"/>
            <a:ext cx="1313467" cy="1233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59689" y="464087"/>
            <a:ext cx="871804" cy="1085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1A5D7B-E3CC-46F8-A552-34E31166A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993" y="333413"/>
            <a:ext cx="6925091" cy="636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E94E52-49D2-4FA4-A5A4-9C72D63EA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6" y="326670"/>
            <a:ext cx="1025434" cy="1201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656581" y="187273"/>
            <a:ext cx="6632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Визуализация </a:t>
            </a:r>
            <a:br>
              <a:rPr lang="ru-RU" sz="3200" dirty="0">
                <a:solidFill>
                  <a:srgbClr val="3B4555"/>
                </a:solidFill>
                <a:latin typeface="Futura PT Medium"/>
              </a:rPr>
            </a:br>
            <a:r>
              <a:rPr lang="ru-RU" sz="3200" dirty="0">
                <a:solidFill>
                  <a:srgbClr val="3B4555"/>
                </a:solidFill>
                <a:latin typeface="Futura PT Medium"/>
              </a:rPr>
              <a:t>(фотографии «Было» – «Стало») 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E1D39A-3A9C-45DD-9655-71221E236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9" y="2393399"/>
            <a:ext cx="2723070" cy="17281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30BA27-B1BE-465A-A3EC-BB6A9D13396C}"/>
              </a:ext>
            </a:extLst>
          </p:cNvPr>
          <p:cNvSpPr/>
          <p:nvPr/>
        </p:nvSpPr>
        <p:spPr>
          <a:xfrm>
            <a:off x="767874" y="1711951"/>
            <a:ext cx="254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БЫЛО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ABF6ED-26B9-4089-8EC1-7948310E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7" y="2389036"/>
            <a:ext cx="2735534" cy="17281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708C86-BCB2-43BE-8E00-76AFAE048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93" y="2418226"/>
            <a:ext cx="2603265" cy="171359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FEB804-0A34-43DC-B583-A59CDD26D367}"/>
              </a:ext>
            </a:extLst>
          </p:cNvPr>
          <p:cNvSpPr/>
          <p:nvPr/>
        </p:nvSpPr>
        <p:spPr>
          <a:xfrm>
            <a:off x="5300014" y="1711951"/>
            <a:ext cx="413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</a:t>
            </a:r>
            <a:r>
              <a:rPr lang="ru-RU" b="1" dirty="0"/>
              <a:t>СТАЛО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801677" y="187273"/>
            <a:ext cx="10143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3B4555"/>
                </a:solidFill>
                <a:latin typeface="Futura PT Medium"/>
              </a:rPr>
              <a:t>Разработанные стандарты </a:t>
            </a:r>
          </a:p>
          <a:p>
            <a:pPr algn="ctr">
              <a:defRPr/>
            </a:pPr>
            <a:r>
              <a:rPr lang="ru-RU" sz="3200">
                <a:solidFill>
                  <a:srgbClr val="3B4555"/>
                </a:solidFill>
                <a:latin typeface="Futura PT Medium"/>
              </a:rPr>
              <a:t>по внедренным улучшениям</a:t>
            </a:r>
            <a:endParaRPr/>
          </a:p>
          <a:p>
            <a:pPr algn="ctr">
              <a:defRPr/>
            </a:pPr>
            <a:r>
              <a:rPr lang="ru-RU" sz="3200">
                <a:solidFill>
                  <a:srgbClr val="3B4555"/>
                </a:solidFill>
                <a:latin typeface="Futura PT Medium"/>
              </a:rPr>
              <a:t> (инструкции, алгоритмы, приказы, карта СОК)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656581" y="1943943"/>
            <a:ext cx="775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48F4A9-E64E-400E-A45B-58FE11D69F2B}"/>
              </a:ext>
            </a:extLst>
          </p:cNvPr>
          <p:cNvSpPr/>
          <p:nvPr/>
        </p:nvSpPr>
        <p:spPr>
          <a:xfrm>
            <a:off x="1152525" y="2015951"/>
            <a:ext cx="9577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Алгоритм работы в Яндекс Диске </a:t>
            </a:r>
          </a:p>
          <a:p>
            <a:pPr lvl="0"/>
            <a:r>
              <a:rPr lang="ru-RU" dirty="0"/>
              <a:t>- Старшие воспитатели создают в Яндекс Диске папку под названием «Табеля посещаемости».</a:t>
            </a:r>
          </a:p>
          <a:p>
            <a:pPr marL="285750" lvl="0" indent="-285750">
              <a:buFontTx/>
              <a:buChar char="-"/>
            </a:pPr>
            <a:r>
              <a:rPr lang="ru-RU" dirty="0"/>
              <a:t>Открывают доступ для участников процесса. </a:t>
            </a:r>
          </a:p>
          <a:p>
            <a:pPr marL="285750" lvl="0" indent="-285750">
              <a:buFontTx/>
              <a:buChar char="-"/>
            </a:pPr>
            <a:r>
              <a:rPr lang="ru-RU" dirty="0"/>
              <a:t>Воспитатели заходят  на Яндекс Диск, находят Папку «Табеля посещаемости»</a:t>
            </a:r>
          </a:p>
          <a:p>
            <a:pPr marL="285750" lvl="0" indent="-285750">
              <a:buFontTx/>
              <a:buChar char="-"/>
            </a:pPr>
            <a:r>
              <a:rPr lang="ru-RU" dirty="0"/>
              <a:t>Заходит в папку «Табеля посещаемости,  находят файл с наименованием своей возрастной группы  и  вносят данные.</a:t>
            </a:r>
          </a:p>
          <a:p>
            <a:pPr marL="285750" lvl="0" indent="-285750">
              <a:buFontTx/>
              <a:buChar char="-"/>
            </a:pPr>
            <a:r>
              <a:rPr lang="ru-RU" dirty="0"/>
              <a:t>Медсестра заходит и проверяет файлы, после проверки ставит знак «+» и распечатывает.</a:t>
            </a:r>
            <a:endParaRPr lang="ru-RU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994940" y="143743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    Эффект от внедрения улучшений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04453" y="1583903"/>
            <a:ext cx="1036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Сокращение времени при сдаче табелей через использование информационных технологий.</a:t>
            </a:r>
          </a:p>
          <a:p>
            <a:r>
              <a:rPr lang="ru-RU" sz="2400" dirty="0"/>
              <a:t>- Повышение эффективности взаимодействия между сотрудниками ДОУ.</a:t>
            </a:r>
          </a:p>
          <a:p>
            <a:r>
              <a:rPr lang="ru-RU" sz="2400" dirty="0"/>
              <a:t>- Сохранение формы табеля посещаемости за предыдущие месяца.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909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594763" y="3960168"/>
            <a:ext cx="4159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rtl="0"/>
            <a:r>
              <a:rPr lang="ru-RU" sz="1800" kern="1200">
                <a:solidFill>
                  <a:prstClr val="black"/>
                </a:solidFill>
              </a:rPr>
              <a:t>Выполнили :</a:t>
            </a:r>
          </a:p>
          <a:p>
            <a:pPr lvl="0" defTabSz="914400" rtl="0"/>
            <a:r>
              <a:rPr lang="ru-RU" sz="1800" kern="1200">
                <a:solidFill>
                  <a:prstClr val="black"/>
                </a:solidFill>
              </a:rPr>
              <a:t>Старший воспитатель</a:t>
            </a:r>
          </a:p>
          <a:p>
            <a:pPr lvl="0" defTabSz="914400" rtl="0"/>
            <a:r>
              <a:rPr lang="ru-RU" sz="1800" kern="1200">
                <a:solidFill>
                  <a:prstClr val="black"/>
                </a:solidFill>
              </a:rPr>
              <a:t>Е. В. Обласова</a:t>
            </a:r>
          </a:p>
          <a:p>
            <a:pPr lvl="0" defTabSz="914400" rtl="0"/>
            <a:r>
              <a:rPr lang="ru-RU" sz="1800" kern="1200">
                <a:solidFill>
                  <a:prstClr val="black"/>
                </a:solidFill>
              </a:rPr>
              <a:t>Старший воспитатель</a:t>
            </a:r>
          </a:p>
          <a:p>
            <a:pPr lvl="0" defTabSz="914400" rtl="0"/>
            <a:r>
              <a:rPr lang="ru-RU" sz="1800" kern="1200">
                <a:solidFill>
                  <a:prstClr val="black"/>
                </a:solidFill>
              </a:rPr>
              <a:t>Д. В. Трофимова</a:t>
            </a:r>
            <a:endParaRPr lang="ru-RU" sz="2400" dirty="0">
              <a:latin typeface="Futura PT Book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92685" y="431775"/>
            <a:ext cx="93610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2664693" y="57579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dirty="0"/>
              <a:t>Логотип</a:t>
            </a:r>
            <a:endParaRPr dirty="0"/>
          </a:p>
          <a:p>
            <a:pPr algn="ctr">
              <a:defRPr/>
            </a:pPr>
            <a:r>
              <a:rPr lang="ru-RU" sz="1100" dirty="0"/>
              <a:t>ведомства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76461" y="2129480"/>
            <a:ext cx="7488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0"/>
            <a:r>
              <a:rPr lang="ru-RU" sz="3600" b="1" kern="1200" dirty="0">
                <a:solidFill>
                  <a:srgbClr val="002060"/>
                </a:solidFill>
              </a:rPr>
              <a:t>Оптимизация работы процесса заполнения и сдачи табелей посещаемости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3290" r="14557"/>
          <a:stretch/>
        </p:blipFill>
        <p:spPr bwMode="auto">
          <a:xfrm>
            <a:off x="46222" y="278278"/>
            <a:ext cx="1313467" cy="1233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59689" y="464087"/>
            <a:ext cx="871804" cy="1085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3F04F5-848A-4553-93B1-79639503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707" y="406170"/>
            <a:ext cx="1030313" cy="1201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90E9F5-27B9-4E9B-8EAA-6E82C94DA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32993" y="333413"/>
            <a:ext cx="6925091" cy="6366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864493" y="143743"/>
            <a:ext cx="1044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rtl="0"/>
            <a:r>
              <a:rPr lang="ru-RU" sz="3200" dirty="0">
                <a:solidFill>
                  <a:srgbClr val="3B4555"/>
                </a:solidFill>
                <a:latin typeface="Futura PT Medium"/>
              </a:rPr>
              <a:t>Паспорт проекта «</a:t>
            </a:r>
            <a:r>
              <a:rPr lang="ru-RU" sz="3200" kern="1200" dirty="0">
                <a:latin typeface="Futura PT Medium"/>
              </a:rPr>
              <a:t>Оптимизация работы процесса заполнения и сдачи табелей посещаемости</a:t>
            </a:r>
            <a:r>
              <a:rPr lang="ru-RU" sz="3200" dirty="0"/>
              <a:t>»</a:t>
            </a:r>
            <a:endParaRPr lang="ru-RU" sz="3200" dirty="0">
              <a:solidFill>
                <a:srgbClr val="3B4555"/>
              </a:solidFill>
              <a:latin typeface="Futura P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85650C-03C8-438A-A023-129271A0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/>
          <a:stretch/>
        </p:blipFill>
        <p:spPr>
          <a:xfrm>
            <a:off x="1872605" y="1626494"/>
            <a:ext cx="8064896" cy="4824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48470" y="0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Карта текущего состояния процесса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3AE9342-6084-4C46-99C5-4EDCE8287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14460"/>
              </p:ext>
            </p:extLst>
          </p:nvPr>
        </p:nvGraphicFramePr>
        <p:xfrm>
          <a:off x="1224533" y="791816"/>
          <a:ext cx="9433046" cy="420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430">
                  <a:extLst>
                    <a:ext uri="{9D8B030D-6E8A-4147-A177-3AD203B41FA5}">
                      <a16:colId xmlns:a16="http://schemas.microsoft.com/office/drawing/2014/main" val="1590708890"/>
                    </a:ext>
                  </a:extLst>
                </a:gridCol>
                <a:gridCol w="3154308">
                  <a:extLst>
                    <a:ext uri="{9D8B030D-6E8A-4147-A177-3AD203B41FA5}">
                      <a16:colId xmlns:a16="http://schemas.microsoft.com/office/drawing/2014/main" val="91917403"/>
                    </a:ext>
                  </a:extLst>
                </a:gridCol>
                <a:gridCol w="3154308">
                  <a:extLst>
                    <a:ext uri="{9D8B030D-6E8A-4147-A177-3AD203B41FA5}">
                      <a16:colId xmlns:a16="http://schemas.microsoft.com/office/drawing/2014/main" val="114026772"/>
                    </a:ext>
                  </a:extLst>
                </a:gridCol>
              </a:tblGrid>
              <a:tr h="4030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0277"/>
                  </a:ext>
                </a:extLst>
              </a:tr>
              <a:tr h="683436"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Формирование списка детей в табеле на индивидуальном электронном носителе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60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370829"/>
                  </a:ext>
                </a:extLst>
              </a:tr>
              <a:tr h="712782"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Сверка данных с табелями воспитателей на индивидуальном электронном носителе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40 минут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Медсестра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62215"/>
                  </a:ext>
                </a:extLst>
              </a:tr>
              <a:tr h="563050"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Сбор и формирование по группам табелей посещаемости в один файл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Медсестра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8567"/>
                  </a:ext>
                </a:extLst>
              </a:tr>
              <a:tr h="479532"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Отправка табеля в бухгалтерию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Медсестра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30753"/>
                  </a:ext>
                </a:extLst>
              </a:tr>
              <a:tr h="4937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Сверка табеля с бухгалтерией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Медсестра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31418"/>
                  </a:ext>
                </a:extLst>
              </a:tr>
              <a:tr h="768866">
                <a:tc>
                  <a:txBody>
                    <a:bodyPr/>
                    <a:lstStyle/>
                    <a:p>
                      <a:pPr marL="0" marR="0" lvl="0" indent="0" algn="ctr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Заполнение табеля в АИС ДОУ 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40 минут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Старший воспитатель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0966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F8E843-4F00-424A-A827-120F4CAEB77A}"/>
              </a:ext>
            </a:extLst>
          </p:cNvPr>
          <p:cNvSpPr/>
          <p:nvPr/>
        </p:nvSpPr>
        <p:spPr>
          <a:xfrm>
            <a:off x="1224532" y="5102137"/>
            <a:ext cx="9433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</a:t>
            </a:r>
            <a:r>
              <a:rPr lang="ru-RU" b="1" dirty="0">
                <a:solidFill>
                  <a:srgbClr val="C00000"/>
                </a:solidFill>
              </a:rPr>
              <a:t>Проблема: Отсутствие сформированного общего табеля в электронной форме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008509" y="-24475"/>
            <a:ext cx="3899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 spc="0">
                <a:ln>
                  <a:noFill/>
                </a:ln>
                <a:solidFill>
                  <a:srgbClr val="3B4555"/>
                </a:solidFill>
                <a:latin typeface="Futura PT Medium"/>
              </a:rPr>
              <a:t>Пирамида проблем</a:t>
            </a:r>
            <a:endParaRPr lang="ru-RU" sz="1800" b="0" i="0" u="none" strike="noStrike" cap="none" spc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14" name="Схе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746471"/>
              </p:ext>
            </p:extLst>
          </p:nvPr>
        </p:nvGraphicFramePr>
        <p:xfrm>
          <a:off x="4176861" y="-273"/>
          <a:ext cx="7200800" cy="640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950193" y="623833"/>
            <a:ext cx="1008112" cy="7530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55B69-9976-42A8-8CAE-89CD7F95F989}"/>
              </a:ext>
            </a:extLst>
          </p:cNvPr>
          <p:cNvSpPr/>
          <p:nvPr/>
        </p:nvSpPr>
        <p:spPr>
          <a:xfrm>
            <a:off x="504453" y="1799927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*</a:t>
            </a:r>
            <a:r>
              <a:rPr lang="ru-RU" sz="2400" dirty="0"/>
              <a:t>Несогласованность действий сотрудников</a:t>
            </a:r>
          </a:p>
          <a:p>
            <a:r>
              <a:rPr lang="ru-RU" sz="2400" dirty="0">
                <a:solidFill>
                  <a:srgbClr val="FF0000"/>
                </a:solidFill>
              </a:rPr>
              <a:t>*</a:t>
            </a:r>
            <a:r>
              <a:rPr lang="ru-RU" sz="2400" dirty="0"/>
              <a:t>Отсутствие единой формы табеля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*</a:t>
            </a:r>
            <a:r>
              <a:rPr lang="ru-RU" sz="2400" dirty="0"/>
              <a:t>Длительное время ожидания, лишние движения</a:t>
            </a:r>
          </a:p>
          <a:p>
            <a:r>
              <a:rPr lang="ru-RU" sz="2400" dirty="0">
                <a:solidFill>
                  <a:srgbClr val="FF0000"/>
                </a:solidFill>
              </a:rPr>
              <a:t>*</a:t>
            </a:r>
            <a:r>
              <a:rPr lang="ru-RU" sz="2400" dirty="0"/>
              <a:t>Нарушение сроков сдачи в бухгалтерию</a:t>
            </a:r>
          </a:p>
          <a:p>
            <a:r>
              <a:rPr lang="ru-RU" sz="2400" dirty="0">
                <a:solidFill>
                  <a:srgbClr val="FF0000"/>
                </a:solidFill>
              </a:rPr>
              <a:t>*</a:t>
            </a:r>
            <a:r>
              <a:rPr lang="ru-RU" sz="2400" dirty="0"/>
              <a:t>Отсутствие унифицированной формы для заполнения отчета в системе АИС ДОУ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864493" y="-67665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0" i="0" u="none" strike="noStrike" cap="none" spc="0">
                <a:ln>
                  <a:noFill/>
                </a:ln>
                <a:solidFill>
                  <a:srgbClr val="3B4555"/>
                </a:solidFill>
                <a:latin typeface="Futura PT Medium"/>
              </a:rPr>
              <a:t>Анализ проблем</a:t>
            </a:r>
            <a:endParaRPr lang="ru-RU" sz="1800" b="0" i="0" u="none" strike="noStrike" cap="none" spc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00597" y="498470"/>
            <a:ext cx="1008112" cy="75304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4528110-B693-4F1C-A397-F83997BD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06741"/>
              </p:ext>
            </p:extLst>
          </p:nvPr>
        </p:nvGraphicFramePr>
        <p:xfrm>
          <a:off x="360437" y="1264492"/>
          <a:ext cx="10873208" cy="492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06">
                  <a:extLst>
                    <a:ext uri="{9D8B030D-6E8A-4147-A177-3AD203B41FA5}">
                      <a16:colId xmlns:a16="http://schemas.microsoft.com/office/drawing/2014/main" val="1484698418"/>
                    </a:ext>
                  </a:extLst>
                </a:gridCol>
                <a:gridCol w="3749382">
                  <a:extLst>
                    <a:ext uri="{9D8B030D-6E8A-4147-A177-3AD203B41FA5}">
                      <a16:colId xmlns:a16="http://schemas.microsoft.com/office/drawing/2014/main" val="166419927"/>
                    </a:ext>
                  </a:extLst>
                </a:gridCol>
                <a:gridCol w="4124320">
                  <a:extLst>
                    <a:ext uri="{9D8B030D-6E8A-4147-A177-3AD203B41FA5}">
                      <a16:colId xmlns:a16="http://schemas.microsoft.com/office/drawing/2014/main" val="681348015"/>
                    </a:ext>
                  </a:extLst>
                </a:gridCol>
              </a:tblGrid>
              <a:tr h="4814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Способы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57762"/>
                  </a:ext>
                </a:extLst>
              </a:tr>
              <a:tr h="831697">
                <a:tc>
                  <a:txBody>
                    <a:bodyPr/>
                    <a:lstStyle/>
                    <a:p>
                      <a:r>
                        <a:rPr lang="ru-RU" sz="1600" dirty="0"/>
                        <a:t>Несогласованность действий сотрудников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 четкого последовательного алгоритма действий при заполнении табеля посещаемости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Разработать алгоритм действий заполнения табеля посещаемости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51988"/>
                  </a:ext>
                </a:extLst>
              </a:tr>
              <a:tr h="582188"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единой формы табеля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 назначенного приказом ответственного лица за создание электронной формы табеля посещаемости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Назначить приказом ответственное лицо для создания электронной формы табеля посещаемости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35261"/>
                  </a:ext>
                </a:extLst>
              </a:tr>
              <a:tr h="831697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Длительное время ожидания, лишние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Ожидание сверки табеля посещаемости несколькими воспитателями одновременно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Создать электронную форму табеля посещаемости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854060"/>
                  </a:ext>
                </a:extLst>
              </a:tr>
              <a:tr h="636204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Нарушение сроков сдачи в бухгалтерию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Временные затраты на устранение всех выше перечисленных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Создать единую унифицированную форму табеля посещаемости на </a:t>
                      </a:r>
                      <a:r>
                        <a:rPr lang="ru-RU" sz="1600" b="0" dirty="0" err="1"/>
                        <a:t>яндекс</a:t>
                      </a:r>
                      <a:r>
                        <a:rPr lang="ru-RU" sz="1600" b="0" dirty="0"/>
                        <a:t> диске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93323"/>
                  </a:ext>
                </a:extLst>
              </a:tr>
              <a:tr h="1081207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Отсутствие унифицированной формы для заполнения отчета в системе АИС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Получение табелей посещаемости на бумажном носителе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Создать единую унифицированную форму табеля посещаемости на </a:t>
                      </a:r>
                      <a:r>
                        <a:rPr lang="ru-RU" sz="1600" b="0" dirty="0" err="1"/>
                        <a:t>яндекс</a:t>
                      </a:r>
                      <a:r>
                        <a:rPr lang="ru-RU" sz="1600" b="0" dirty="0"/>
                        <a:t> диске 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0222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787230" y="-72281"/>
            <a:ext cx="7120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3200">
                <a:solidFill>
                  <a:srgbClr val="3B4555"/>
                </a:solidFill>
                <a:latin typeface="Futura PT Medium"/>
              </a:rPr>
              <a:t>Карта целевого состояния процесса</a:t>
            </a:r>
            <a:endParaRPr lang="ru-RU" sz="1800" b="0" i="0" u="none" strike="noStrike" cap="none" spc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7F5F0F-60E9-419C-A76A-1853C7885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87542"/>
              </p:ext>
            </p:extLst>
          </p:nvPr>
        </p:nvGraphicFramePr>
        <p:xfrm>
          <a:off x="1656581" y="863824"/>
          <a:ext cx="8136904" cy="392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71354549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61570402"/>
                    </a:ext>
                  </a:extLst>
                </a:gridCol>
              </a:tblGrid>
              <a:tr h="6127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Улучшения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Время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75283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r>
                        <a:rPr lang="ru-RU" b="0" dirty="0"/>
                        <a:t>Заполнение единой унифицированной формы табеля посещаемости на </a:t>
                      </a:r>
                      <a:r>
                        <a:rPr lang="ru-RU" b="0" dirty="0" err="1"/>
                        <a:t>яндекс</a:t>
                      </a:r>
                      <a:r>
                        <a:rPr lang="ru-RU" b="0" dirty="0"/>
                        <a:t> диске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8302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b="0" dirty="0"/>
                        <a:t>Внесение сведений о заболеваемости воспитанников на основе мед справок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12855"/>
                  </a:ext>
                </a:extLst>
              </a:tr>
              <a:tr h="883747">
                <a:tc>
                  <a:txBody>
                    <a:bodyPr/>
                    <a:lstStyle/>
                    <a:p>
                      <a:r>
                        <a:rPr lang="ru-RU" b="0" dirty="0"/>
                        <a:t>Передача данных в бухгалтерию в электронной форме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63435"/>
                  </a:ext>
                </a:extLst>
              </a:tr>
              <a:tr h="883747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Заполнение табеля в АИС ДОУ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313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  <a:p>
            <a:pPr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  <a:p>
            <a:pPr marL="273050" indent="-273050">
              <a:buFont typeface="Arial"/>
              <a:buChar char="•"/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8696" y="-7273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План мероприятий по  устранению проблем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26002"/>
              </p:ext>
            </p:extLst>
          </p:nvPr>
        </p:nvGraphicFramePr>
        <p:xfrm>
          <a:off x="767874" y="1007839"/>
          <a:ext cx="1060978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8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90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/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160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1. Несогласованность действий сотрудников</a:t>
                      </a:r>
                    </a:p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Нет четкого последовательного алгоритма действий при заполнении табеля посещаемости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Разработать алгоритм действий заполнения табеля посещаемости</a:t>
                      </a:r>
                    </a:p>
                    <a:p>
                      <a:pPr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Старшие воспитатели: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Е.В. </a:t>
                      </a:r>
                      <a:r>
                        <a:rPr lang="ru-RU" sz="1400" dirty="0" err="1"/>
                        <a:t>Обласова</a:t>
                      </a:r>
                      <a:r>
                        <a:rPr lang="ru-RU" sz="1400" dirty="0"/>
                        <a:t>,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Д.В. Трофимова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5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Разработан алгоритм действий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072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2. Отсутствие единой формы табеля</a:t>
                      </a:r>
                    </a:p>
                    <a:p>
                      <a:pPr>
                        <a:defRPr/>
                      </a:pP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Нет назначенного приказом ответственного лица за создание электронной формы табеля посещаемости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Назначить приказом ответственное лицо для создания электронной формы табеля посещаемости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Заведующая МБДОУ № 236: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С.П. </a:t>
                      </a:r>
                      <a:r>
                        <a:rPr lang="ru-RU" sz="1400" dirty="0" err="1"/>
                        <a:t>Шкунденкова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Назначенное лицо О.В. Деева - медсестра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750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3. Длительное время ожидания, лишние движения</a:t>
                      </a:r>
                    </a:p>
                    <a:p>
                      <a:pPr>
                        <a:defRPr/>
                      </a:pP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Ожидание сверки табеля посещаемости несколькими воспитателями одновременно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Создать электронную форму табеля посещаемости</a:t>
                      </a:r>
                    </a:p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Медсестра: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О.В. Деева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2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Создана электронная форма табеля посещаемости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150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008509" y="2386773"/>
            <a:ext cx="402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  <a:p>
            <a:pPr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  <a:p>
            <a:pPr marL="273050" indent="-273050">
              <a:buFont typeface="Arial"/>
              <a:buChar char="•"/>
              <a:defRPr/>
            </a:pPr>
            <a:endParaRPr lang="ru-RU" sz="2400">
              <a:solidFill>
                <a:srgbClr val="3B4555"/>
              </a:solidFill>
              <a:latin typeface="Futura PT Book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8696" y="-7273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План мероприятий по  устранению проблем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6423"/>
              </p:ext>
            </p:extLst>
          </p:nvPr>
        </p:nvGraphicFramePr>
        <p:xfrm>
          <a:off x="864492" y="1007839"/>
          <a:ext cx="10441161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  <a:endParaRPr/>
                    </a:p>
                  </a:txBody>
                  <a:tcPr marL="26816" marR="26816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 Нарушение сроков сдачи в бухгалтерию</a:t>
                      </a:r>
                    </a:p>
                    <a:p>
                      <a:pPr>
                        <a:defRPr/>
                      </a:pP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Временные затраты на устранение всех выше перечисленных проблем</a:t>
                      </a:r>
                    </a:p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Создать единую унифицированную форму табеля посещаемости на </a:t>
                      </a:r>
                      <a:r>
                        <a:rPr lang="ru-RU" sz="1400" b="0" dirty="0" err="1"/>
                        <a:t>яндекс</a:t>
                      </a:r>
                      <a:r>
                        <a:rPr lang="ru-RU" sz="1400" b="0" dirty="0"/>
                        <a:t> диске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Старшие воспитатели: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Е.В. </a:t>
                      </a:r>
                      <a:r>
                        <a:rPr lang="ru-RU" sz="1400" dirty="0" err="1"/>
                        <a:t>Обласова</a:t>
                      </a:r>
                      <a:r>
                        <a:rPr lang="ru-RU" sz="1400" dirty="0"/>
                        <a:t>,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Д.В. Трофимова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5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Создана единая унифицированная форма табеля посещаемости на </a:t>
                      </a:r>
                      <a:r>
                        <a:rPr lang="ru-RU" sz="1400" b="0" dirty="0" err="1"/>
                        <a:t>яндекс</a:t>
                      </a:r>
                      <a:r>
                        <a:rPr lang="ru-RU" sz="1400" b="0" dirty="0"/>
                        <a:t> диске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88736"/>
                  </a:ext>
                </a:extLst>
              </a:tr>
              <a:tr h="1620180"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Отсутствие унифицированной формы для заполнения отчета в системе АИС ДОУ</a:t>
                      </a:r>
                    </a:p>
                    <a:p>
                      <a:pPr>
                        <a:defRPr/>
                      </a:pP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Получение табелей посещаемости на бумажном носителе</a:t>
                      </a:r>
                    </a:p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Создать единую унифицированную форму табеля посещаемости на </a:t>
                      </a:r>
                      <a:r>
                        <a:rPr lang="ru-RU" sz="1400" b="0" dirty="0" err="1"/>
                        <a:t>яндекс</a:t>
                      </a:r>
                      <a:r>
                        <a:rPr lang="ru-RU" sz="1400" b="0" dirty="0"/>
                        <a:t> диске </a:t>
                      </a:r>
                    </a:p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/>
                        <a:t>Старшие воспитатели: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Е.В. </a:t>
                      </a:r>
                      <a:r>
                        <a:rPr lang="ru-RU" sz="1400" dirty="0" err="1"/>
                        <a:t>Обласова</a:t>
                      </a:r>
                      <a:r>
                        <a:rPr lang="ru-RU" sz="1400" dirty="0"/>
                        <a:t>,</a:t>
                      </a:r>
                    </a:p>
                    <a:p>
                      <a:pPr>
                        <a:defRPr/>
                      </a:pPr>
                      <a:r>
                        <a:rPr lang="ru-RU" sz="1400" dirty="0"/>
                        <a:t>Д.В. Трофимова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5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248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Создана единая унифицированная форма табеля посещаемости на </a:t>
                      </a:r>
                      <a:r>
                        <a:rPr lang="ru-RU" sz="1400" b="0" dirty="0" err="1"/>
                        <a:t>яндекс</a:t>
                      </a:r>
                      <a:r>
                        <a:rPr lang="ru-RU" sz="1400" b="0" dirty="0"/>
                        <a:t> диске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7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8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772279" y="-34677"/>
            <a:ext cx="8373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3200" dirty="0">
              <a:solidFill>
                <a:srgbClr val="3B4555"/>
              </a:solidFill>
              <a:latin typeface="Futura PT Medium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3B4555"/>
                </a:solidFill>
                <a:latin typeface="Futura PT Medium"/>
              </a:rPr>
              <a:t>Достигнутые результаты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BD107-6C0F-419E-8FEE-48E2FAD2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661" y="1799927"/>
            <a:ext cx="2688569" cy="18228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00E87-2A43-4F39-9287-C784CC41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44" y="1799927"/>
            <a:ext cx="2761727" cy="1822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E44C61-06A9-4A02-B283-CB8D4945C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797" y="4013007"/>
            <a:ext cx="3158002" cy="1719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720</Words>
  <Application>Microsoft Office PowerPoint</Application>
  <DocSecurity>0</DocSecurity>
  <PresentationFormat>Произвольный</PresentationFormat>
  <Paragraphs>156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Futura PT Book</vt:lpstr>
      <vt:lpstr>Futura PT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Бахтигиреев Роман Иванович</dc:creator>
  <cp:keywords/>
  <dc:description/>
  <cp:lastModifiedBy>User</cp:lastModifiedBy>
  <cp:revision>51</cp:revision>
  <dcterms:created xsi:type="dcterms:W3CDTF">2018-10-19T07:56:24Z</dcterms:created>
  <dcterms:modified xsi:type="dcterms:W3CDTF">2024-07-31T11:59:10Z</dcterms:modified>
  <cp:category/>
  <dc:identifier/>
  <cp:contentStatus/>
  <dc:language/>
  <cp:version/>
</cp:coreProperties>
</file>